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75" r:id="rId2"/>
    <p:sldId id="260" r:id="rId3"/>
    <p:sldId id="259" r:id="rId4"/>
    <p:sldId id="263" r:id="rId5"/>
    <p:sldId id="264" r:id="rId6"/>
    <p:sldId id="265" r:id="rId7"/>
    <p:sldId id="266" r:id="rId8"/>
    <p:sldId id="268" r:id="rId9"/>
    <p:sldId id="269" r:id="rId10"/>
    <p:sldId id="270" r:id="rId11"/>
    <p:sldId id="271" r:id="rId12"/>
    <p:sldId id="272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D762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191" autoAdjust="0"/>
    <p:restoredTop sz="92832" autoAdjust="0"/>
  </p:normalViewPr>
  <p:slideViewPr>
    <p:cSldViewPr>
      <p:cViewPr varScale="1">
        <p:scale>
          <a:sx n="68" d="100"/>
          <a:sy n="68" d="100"/>
        </p:scale>
        <p:origin x="-129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6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3CCB44E-7E34-46E9-B4E7-58CF93D72C76}" type="doc">
      <dgm:prSet loTypeId="urn:microsoft.com/office/officeart/2005/8/layout/process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D7F4708-CC44-4045-ABA8-DBC30FD38866}">
      <dgm:prSet phldrT="[Текст]"/>
      <dgm:spPr>
        <a:solidFill>
          <a:srgbClr val="92D050"/>
        </a:solidFill>
      </dgm:spPr>
      <dgm:t>
        <a:bodyPr/>
        <a:lstStyle/>
        <a:p>
          <a:r>
            <a:rPr lang="ru-RU" dirty="0" smtClean="0"/>
            <a:t>Подготовительный</a:t>
          </a:r>
          <a:endParaRPr lang="ru-RU" dirty="0"/>
        </a:p>
      </dgm:t>
    </dgm:pt>
    <dgm:pt modelId="{8169F49E-0D47-4626-850C-AA187FB05C43}" type="parTrans" cxnId="{2085045F-DE1A-4539-8376-376B3BF3145E}">
      <dgm:prSet/>
      <dgm:spPr/>
      <dgm:t>
        <a:bodyPr/>
        <a:lstStyle/>
        <a:p>
          <a:endParaRPr lang="ru-RU"/>
        </a:p>
      </dgm:t>
    </dgm:pt>
    <dgm:pt modelId="{B57408AD-9DCE-462F-A6D4-1CF874750252}" type="sibTrans" cxnId="{2085045F-DE1A-4539-8376-376B3BF3145E}">
      <dgm:prSet/>
      <dgm:spPr/>
      <dgm:t>
        <a:bodyPr/>
        <a:lstStyle/>
        <a:p>
          <a:endParaRPr lang="ru-RU"/>
        </a:p>
      </dgm:t>
    </dgm:pt>
    <dgm:pt modelId="{72650F79-918B-4A55-80F4-79DAFCCD4B2D}">
      <dgm:prSet phldrT="[Текст]"/>
      <dgm:spPr>
        <a:solidFill>
          <a:srgbClr val="92D050"/>
        </a:solidFill>
      </dgm:spPr>
      <dgm:t>
        <a:bodyPr/>
        <a:lstStyle/>
        <a:p>
          <a:r>
            <a:rPr lang="ru-RU" dirty="0" smtClean="0"/>
            <a:t>Основной </a:t>
          </a:r>
          <a:endParaRPr lang="ru-RU" dirty="0"/>
        </a:p>
      </dgm:t>
    </dgm:pt>
    <dgm:pt modelId="{357B0D2E-7DA1-463C-8DAE-23DF3A3F9099}" type="parTrans" cxnId="{F621F474-5683-4009-BFB4-109AF362CB8D}">
      <dgm:prSet/>
      <dgm:spPr/>
      <dgm:t>
        <a:bodyPr/>
        <a:lstStyle/>
        <a:p>
          <a:endParaRPr lang="ru-RU"/>
        </a:p>
      </dgm:t>
    </dgm:pt>
    <dgm:pt modelId="{8B9B5995-EED4-44AE-95E9-792FF93AD50B}" type="sibTrans" cxnId="{F621F474-5683-4009-BFB4-109AF362CB8D}">
      <dgm:prSet/>
      <dgm:spPr/>
      <dgm:t>
        <a:bodyPr/>
        <a:lstStyle/>
        <a:p>
          <a:endParaRPr lang="ru-RU"/>
        </a:p>
      </dgm:t>
    </dgm:pt>
    <dgm:pt modelId="{9B811130-5042-4218-8AD7-3898C50F50D2}">
      <dgm:prSet phldrT="[Текст]"/>
      <dgm:spPr>
        <a:solidFill>
          <a:srgbClr val="92D050"/>
        </a:solidFill>
      </dgm:spPr>
      <dgm:t>
        <a:bodyPr/>
        <a:lstStyle/>
        <a:p>
          <a:r>
            <a:rPr lang="ru-RU" dirty="0" smtClean="0"/>
            <a:t>Заключительный </a:t>
          </a:r>
          <a:endParaRPr lang="ru-RU" dirty="0"/>
        </a:p>
      </dgm:t>
    </dgm:pt>
    <dgm:pt modelId="{F0B851D0-6601-4878-97D8-5AB63D12EF12}" type="parTrans" cxnId="{2DC12E20-9DCC-489D-8E15-5CBBF7A5F9C2}">
      <dgm:prSet/>
      <dgm:spPr/>
      <dgm:t>
        <a:bodyPr/>
        <a:lstStyle/>
        <a:p>
          <a:endParaRPr lang="ru-RU"/>
        </a:p>
      </dgm:t>
    </dgm:pt>
    <dgm:pt modelId="{6FB4F8D7-097D-4752-88B8-D1FD9EB79B4F}" type="sibTrans" cxnId="{2DC12E20-9DCC-489D-8E15-5CBBF7A5F9C2}">
      <dgm:prSet/>
      <dgm:spPr/>
      <dgm:t>
        <a:bodyPr/>
        <a:lstStyle/>
        <a:p>
          <a:endParaRPr lang="ru-RU"/>
        </a:p>
      </dgm:t>
    </dgm:pt>
    <dgm:pt modelId="{F19ED9CB-8811-4913-BCB5-362C0CF6E796}" type="pres">
      <dgm:prSet presAssocID="{23CCB44E-7E34-46E9-B4E7-58CF93D72C7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B897558-F7CD-4BDC-87CD-F53C12195587}" type="pres">
      <dgm:prSet presAssocID="{9B811130-5042-4218-8AD7-3898C50F50D2}" presName="boxAndChildren" presStyleCnt="0"/>
      <dgm:spPr/>
    </dgm:pt>
    <dgm:pt modelId="{F92C3161-6381-4786-B011-803FD7251028}" type="pres">
      <dgm:prSet presAssocID="{9B811130-5042-4218-8AD7-3898C50F50D2}" presName="parentTextBox" presStyleLbl="node1" presStyleIdx="0" presStyleCnt="3"/>
      <dgm:spPr/>
      <dgm:t>
        <a:bodyPr/>
        <a:lstStyle/>
        <a:p>
          <a:endParaRPr lang="ru-RU"/>
        </a:p>
      </dgm:t>
    </dgm:pt>
    <dgm:pt modelId="{0561C4C1-CBBE-4D17-8ADF-5953F46415A4}" type="pres">
      <dgm:prSet presAssocID="{8B9B5995-EED4-44AE-95E9-792FF93AD50B}" presName="sp" presStyleCnt="0"/>
      <dgm:spPr/>
    </dgm:pt>
    <dgm:pt modelId="{979A48B7-C69B-4749-8021-B6A38A9AAE64}" type="pres">
      <dgm:prSet presAssocID="{72650F79-918B-4A55-80F4-79DAFCCD4B2D}" presName="arrowAndChildren" presStyleCnt="0"/>
      <dgm:spPr/>
    </dgm:pt>
    <dgm:pt modelId="{E074703D-E4F3-4109-B37A-66ED01AA3020}" type="pres">
      <dgm:prSet presAssocID="{72650F79-918B-4A55-80F4-79DAFCCD4B2D}" presName="parentTextArrow" presStyleLbl="node1" presStyleIdx="1" presStyleCnt="3" custLinFactNeighborY="1698"/>
      <dgm:spPr/>
      <dgm:t>
        <a:bodyPr/>
        <a:lstStyle/>
        <a:p>
          <a:endParaRPr lang="ru-RU"/>
        </a:p>
      </dgm:t>
    </dgm:pt>
    <dgm:pt modelId="{E1C7CD60-E70B-47BC-A8D1-F91A45666C17}" type="pres">
      <dgm:prSet presAssocID="{B57408AD-9DCE-462F-A6D4-1CF874750252}" presName="sp" presStyleCnt="0"/>
      <dgm:spPr/>
    </dgm:pt>
    <dgm:pt modelId="{0DA8318B-B320-4C8E-B526-6E6AA1311B9D}" type="pres">
      <dgm:prSet presAssocID="{0D7F4708-CC44-4045-ABA8-DBC30FD38866}" presName="arrowAndChildren" presStyleCnt="0"/>
      <dgm:spPr/>
    </dgm:pt>
    <dgm:pt modelId="{ACDD2576-CE50-468E-84F0-BF9F9F1C5CCE}" type="pres">
      <dgm:prSet presAssocID="{0D7F4708-CC44-4045-ABA8-DBC30FD38866}" presName="parentTextArrow" presStyleLbl="node1" presStyleIdx="2" presStyleCnt="3" custLinFactNeighborX="38889" custLinFactNeighborY="2640"/>
      <dgm:spPr/>
      <dgm:t>
        <a:bodyPr/>
        <a:lstStyle/>
        <a:p>
          <a:endParaRPr lang="ru-RU"/>
        </a:p>
      </dgm:t>
    </dgm:pt>
  </dgm:ptLst>
  <dgm:cxnLst>
    <dgm:cxn modelId="{F621F474-5683-4009-BFB4-109AF362CB8D}" srcId="{23CCB44E-7E34-46E9-B4E7-58CF93D72C76}" destId="{72650F79-918B-4A55-80F4-79DAFCCD4B2D}" srcOrd="1" destOrd="0" parTransId="{357B0D2E-7DA1-463C-8DAE-23DF3A3F9099}" sibTransId="{8B9B5995-EED4-44AE-95E9-792FF93AD50B}"/>
    <dgm:cxn modelId="{2085045F-DE1A-4539-8376-376B3BF3145E}" srcId="{23CCB44E-7E34-46E9-B4E7-58CF93D72C76}" destId="{0D7F4708-CC44-4045-ABA8-DBC30FD38866}" srcOrd="0" destOrd="0" parTransId="{8169F49E-0D47-4626-850C-AA187FB05C43}" sibTransId="{B57408AD-9DCE-462F-A6D4-1CF874750252}"/>
    <dgm:cxn modelId="{2DC12E20-9DCC-489D-8E15-5CBBF7A5F9C2}" srcId="{23CCB44E-7E34-46E9-B4E7-58CF93D72C76}" destId="{9B811130-5042-4218-8AD7-3898C50F50D2}" srcOrd="2" destOrd="0" parTransId="{F0B851D0-6601-4878-97D8-5AB63D12EF12}" sibTransId="{6FB4F8D7-097D-4752-88B8-D1FD9EB79B4F}"/>
    <dgm:cxn modelId="{9EB30474-4382-4373-B003-3DCBC0561705}" type="presOf" srcId="{0D7F4708-CC44-4045-ABA8-DBC30FD38866}" destId="{ACDD2576-CE50-468E-84F0-BF9F9F1C5CCE}" srcOrd="0" destOrd="0" presId="urn:microsoft.com/office/officeart/2005/8/layout/process4"/>
    <dgm:cxn modelId="{789E8C91-63CA-4699-95C3-25A937D4F052}" type="presOf" srcId="{9B811130-5042-4218-8AD7-3898C50F50D2}" destId="{F92C3161-6381-4786-B011-803FD7251028}" srcOrd="0" destOrd="0" presId="urn:microsoft.com/office/officeart/2005/8/layout/process4"/>
    <dgm:cxn modelId="{4E34CEE0-84F1-4256-90E7-91113226A974}" type="presOf" srcId="{23CCB44E-7E34-46E9-B4E7-58CF93D72C76}" destId="{F19ED9CB-8811-4913-BCB5-362C0CF6E796}" srcOrd="0" destOrd="0" presId="urn:microsoft.com/office/officeart/2005/8/layout/process4"/>
    <dgm:cxn modelId="{D085753A-01C2-43E3-92C5-0514DBBEF58A}" type="presOf" srcId="{72650F79-918B-4A55-80F4-79DAFCCD4B2D}" destId="{E074703D-E4F3-4109-B37A-66ED01AA3020}" srcOrd="0" destOrd="0" presId="urn:microsoft.com/office/officeart/2005/8/layout/process4"/>
    <dgm:cxn modelId="{6B611935-0671-4423-98ED-79ADC9F778F5}" type="presParOf" srcId="{F19ED9CB-8811-4913-BCB5-362C0CF6E796}" destId="{EB897558-F7CD-4BDC-87CD-F53C12195587}" srcOrd="0" destOrd="0" presId="urn:microsoft.com/office/officeart/2005/8/layout/process4"/>
    <dgm:cxn modelId="{219E4620-47AF-49B5-BB4B-8BF93F46FD6A}" type="presParOf" srcId="{EB897558-F7CD-4BDC-87CD-F53C12195587}" destId="{F92C3161-6381-4786-B011-803FD7251028}" srcOrd="0" destOrd="0" presId="urn:microsoft.com/office/officeart/2005/8/layout/process4"/>
    <dgm:cxn modelId="{ABA1737D-F757-4791-A42E-C65EB3D2D42F}" type="presParOf" srcId="{F19ED9CB-8811-4913-BCB5-362C0CF6E796}" destId="{0561C4C1-CBBE-4D17-8ADF-5953F46415A4}" srcOrd="1" destOrd="0" presId="urn:microsoft.com/office/officeart/2005/8/layout/process4"/>
    <dgm:cxn modelId="{C427A6D2-85D9-488E-AA97-A3316DF98FB8}" type="presParOf" srcId="{F19ED9CB-8811-4913-BCB5-362C0CF6E796}" destId="{979A48B7-C69B-4749-8021-B6A38A9AAE64}" srcOrd="2" destOrd="0" presId="urn:microsoft.com/office/officeart/2005/8/layout/process4"/>
    <dgm:cxn modelId="{31AA1B42-CFA9-4ECA-BC4C-AB09ECAFD1D9}" type="presParOf" srcId="{979A48B7-C69B-4749-8021-B6A38A9AAE64}" destId="{E074703D-E4F3-4109-B37A-66ED01AA3020}" srcOrd="0" destOrd="0" presId="urn:microsoft.com/office/officeart/2005/8/layout/process4"/>
    <dgm:cxn modelId="{55FD42D0-F617-4303-96F9-E364B740195F}" type="presParOf" srcId="{F19ED9CB-8811-4913-BCB5-362C0CF6E796}" destId="{E1C7CD60-E70B-47BC-A8D1-F91A45666C17}" srcOrd="3" destOrd="0" presId="urn:microsoft.com/office/officeart/2005/8/layout/process4"/>
    <dgm:cxn modelId="{D5C8D95B-4F4F-43F2-85C2-37FA7F45582A}" type="presParOf" srcId="{F19ED9CB-8811-4913-BCB5-362C0CF6E796}" destId="{0DA8318B-B320-4C8E-B526-6E6AA1311B9D}" srcOrd="4" destOrd="0" presId="urn:microsoft.com/office/officeart/2005/8/layout/process4"/>
    <dgm:cxn modelId="{215CCCAA-D8A9-423D-A796-0C67B91D225B}" type="presParOf" srcId="{0DA8318B-B320-4C8E-B526-6E6AA1311B9D}" destId="{ACDD2576-CE50-468E-84F0-BF9F9F1C5CCE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2C3161-6381-4786-B011-803FD7251028}">
      <dsp:nvSpPr>
        <dsp:cNvPr id="0" name=""/>
        <dsp:cNvSpPr/>
      </dsp:nvSpPr>
      <dsp:spPr>
        <a:xfrm>
          <a:off x="0" y="3510896"/>
          <a:ext cx="3657600" cy="1152354"/>
        </a:xfrm>
        <a:prstGeom prst="rect">
          <a:avLst/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dirty="0" smtClean="0"/>
            <a:t>Заключительный </a:t>
          </a:r>
          <a:endParaRPr lang="ru-RU" sz="3000" kern="1200" dirty="0"/>
        </a:p>
      </dsp:txBody>
      <dsp:txXfrm>
        <a:off x="0" y="3510896"/>
        <a:ext cx="3657600" cy="1152354"/>
      </dsp:txXfrm>
    </dsp:sp>
    <dsp:sp modelId="{E074703D-E4F3-4109-B37A-66ED01AA3020}">
      <dsp:nvSpPr>
        <dsp:cNvPr id="0" name=""/>
        <dsp:cNvSpPr/>
      </dsp:nvSpPr>
      <dsp:spPr>
        <a:xfrm rot="10800000">
          <a:off x="0" y="1785954"/>
          <a:ext cx="3657600" cy="1772321"/>
        </a:xfrm>
        <a:prstGeom prst="upArrowCallout">
          <a:avLst/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dirty="0" smtClean="0"/>
            <a:t>Основной </a:t>
          </a:r>
          <a:endParaRPr lang="ru-RU" sz="3000" kern="1200" dirty="0"/>
        </a:p>
      </dsp:txBody>
      <dsp:txXfrm rot="10800000">
        <a:off x="0" y="1785954"/>
        <a:ext cx="3657600" cy="1151601"/>
      </dsp:txXfrm>
    </dsp:sp>
    <dsp:sp modelId="{ACDD2576-CE50-468E-84F0-BF9F9F1C5CCE}">
      <dsp:nvSpPr>
        <dsp:cNvPr id="0" name=""/>
        <dsp:cNvSpPr/>
      </dsp:nvSpPr>
      <dsp:spPr>
        <a:xfrm rot="10800000">
          <a:off x="0" y="47613"/>
          <a:ext cx="3657600" cy="1772321"/>
        </a:xfrm>
        <a:prstGeom prst="upArrowCallout">
          <a:avLst/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dirty="0" smtClean="0"/>
            <a:t>Подготовительный</a:t>
          </a:r>
          <a:endParaRPr lang="ru-RU" sz="3000" kern="1200" dirty="0"/>
        </a:p>
      </dsp:txBody>
      <dsp:txXfrm rot="10800000">
        <a:off x="0" y="47613"/>
        <a:ext cx="3657600" cy="115160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BD81731-9B83-4E31-B3C5-0F1027C3EE35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7B5549E-F044-4279-AED1-E527E1A04C7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BD81731-9B83-4E31-B3C5-0F1027C3EE35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7B5549E-F044-4279-AED1-E527E1A04C7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BD81731-9B83-4E31-B3C5-0F1027C3EE35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7B5549E-F044-4279-AED1-E527E1A04C7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BD81731-9B83-4E31-B3C5-0F1027C3EE35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7B5549E-F044-4279-AED1-E527E1A04C7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BD81731-9B83-4E31-B3C5-0F1027C3EE35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7B5549E-F044-4279-AED1-E527E1A04C7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BD81731-9B83-4E31-B3C5-0F1027C3EE35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7B5549E-F044-4279-AED1-E527E1A04C7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BD81731-9B83-4E31-B3C5-0F1027C3EE35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7B5549E-F044-4279-AED1-E527E1A04C7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BD81731-9B83-4E31-B3C5-0F1027C3EE35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7B5549E-F044-4279-AED1-E527E1A04C7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BD81731-9B83-4E31-B3C5-0F1027C3EE35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7B5549E-F044-4279-AED1-E527E1A04C7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BD81731-9B83-4E31-B3C5-0F1027C3EE35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7B5549E-F044-4279-AED1-E527E1A04C7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BD81731-9B83-4E31-B3C5-0F1027C3EE35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7B5549E-F044-4279-AED1-E527E1A04C7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ABD81731-9B83-4E31-B3C5-0F1027C3EE35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A7B5549E-F044-4279-AED1-E527E1A04C7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User\Desktop\картинки и фото к проекту\i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773"/>
            <a:ext cx="921702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51520" y="404664"/>
            <a:ext cx="87129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4D76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автономное дошкольное образовательное учреждение</a:t>
            </a:r>
          </a:p>
          <a:p>
            <a:pPr algn="ctr"/>
            <a:r>
              <a:rPr lang="ru-RU" sz="2000" b="1" dirty="0" smtClean="0">
                <a:solidFill>
                  <a:srgbClr val="4D76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детский сад №26 г.Ивделя</a:t>
            </a:r>
            <a:endParaRPr lang="ru-RU" sz="2000" b="1" dirty="0">
              <a:solidFill>
                <a:srgbClr val="4D762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44486" y="1340768"/>
            <a:ext cx="4572000" cy="307674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ЭКОЛОГИЧЕСКИЙ ПРОЕКТ</a:t>
            </a:r>
            <a:endParaRPr lang="ru-RU" sz="2400" b="1" dirty="0">
              <a:latin typeface="Calibri"/>
              <a:ea typeface="Calibri"/>
              <a:cs typeface="Times New Roman"/>
            </a:endParaRPr>
          </a:p>
          <a:p>
            <a:pPr>
              <a:spcBef>
                <a:spcPts val="0"/>
              </a:spcBef>
            </a:pPr>
            <a:r>
              <a:rPr lang="ru-RU" sz="2400" b="1" dirty="0">
                <a:solidFill>
                  <a:srgbClr val="00B05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«Мир зеленый, мир живой </a:t>
            </a:r>
          </a:p>
          <a:p>
            <a:pPr>
              <a:spcBef>
                <a:spcPts val="0"/>
              </a:spcBef>
            </a:pPr>
            <a:r>
              <a:rPr lang="ru-RU" sz="2400" b="1" dirty="0">
                <a:solidFill>
                  <a:srgbClr val="00B05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дарит радость нам с тобой!»</a:t>
            </a:r>
            <a:r>
              <a:rPr lang="ru-RU" b="1" dirty="0">
                <a:solidFill>
                  <a:srgbClr val="00B05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/>
            </a:r>
            <a:br>
              <a:rPr lang="ru-RU" b="1" dirty="0">
                <a:solidFill>
                  <a:srgbClr val="00B05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endParaRPr lang="ru-RU" b="1" dirty="0" smtClean="0">
              <a:solidFill>
                <a:srgbClr val="00B05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</a:pPr>
            <a:r>
              <a:rPr lang="ru-RU" sz="36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4D762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j-lt"/>
                <a:ea typeface="Calibri"/>
                <a:cs typeface="Times New Roman"/>
              </a:rPr>
              <a:t>Тема</a:t>
            </a:r>
            <a:r>
              <a:rPr lang="ru-RU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4D762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j-lt"/>
                <a:ea typeface="Calibri"/>
                <a:cs typeface="Times New Roman"/>
              </a:rPr>
              <a:t>: </a:t>
            </a:r>
            <a:r>
              <a:rPr lang="ru-RU" b="1" dirty="0">
                <a:latin typeface="Calibri"/>
                <a:ea typeface="Calibri"/>
                <a:cs typeface="Times New Roman"/>
              </a:rPr>
              <a:t/>
            </a:r>
            <a:br>
              <a:rPr lang="ru-RU" b="1" dirty="0">
                <a:latin typeface="Calibri"/>
                <a:ea typeface="Calibri"/>
                <a:cs typeface="Times New Roman"/>
              </a:rPr>
            </a:br>
            <a:r>
              <a:rPr lang="ru-RU" sz="2800" b="1" dirty="0">
                <a:solidFill>
                  <a:srgbClr val="00B05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«Зелёный мир в руках ребёнка!»</a:t>
            </a:r>
            <a:endParaRPr lang="ru-RU" sz="2800" dirty="0">
              <a:solidFill>
                <a:srgbClr val="00B05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  <p:pic>
        <p:nvPicPr>
          <p:cNvPr id="11" name="Picture 37" descr="597f998f933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4686" y="622012"/>
            <a:ext cx="922338" cy="98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37" descr="597f998f933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725144"/>
            <a:ext cx="922338" cy="98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37" descr="597f998f933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860213"/>
            <a:ext cx="922338" cy="98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37" descr="597f998f933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2879138"/>
            <a:ext cx="922338" cy="98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37" descr="597f998f933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3517" y="1700808"/>
            <a:ext cx="922338" cy="98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37" descr="597f998f933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0682" y="5589240"/>
            <a:ext cx="922338" cy="98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7" descr="597f998f933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7662" y="5956129"/>
            <a:ext cx="922338" cy="98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6" descr="Vlinder22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769" y="662603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6" descr="Vlinder22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9700" y="1340768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6" descr="Vlinder22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1611" y="3941258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6" descr="Vlinder22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394" y="5198314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6" descr="Vlinder22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0376" y="5053452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886760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274320"/>
            <a:ext cx="7890080" cy="6467048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r>
              <a:rPr lang="ru-RU" sz="3600" b="1" cap="all" dirty="0">
                <a:ln w="0"/>
                <a:gradFill flip="none">
                  <a:gsLst>
                    <a:gs pos="0">
                      <a:srgbClr val="3891A7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3891A7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3891A7">
                        <a:shade val="65000"/>
                        <a:satMod val="130000"/>
                      </a:srgbClr>
                    </a:gs>
                    <a:gs pos="92000">
                      <a:srgbClr val="3891A7">
                        <a:shade val="50000"/>
                        <a:satMod val="120000"/>
                      </a:srgbClr>
                    </a:gs>
                    <a:gs pos="100000">
                      <a:srgbClr val="3891A7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Цель:  </a:t>
            </a:r>
            <a:br>
              <a:rPr lang="ru-RU" sz="3600" b="1" cap="all" dirty="0">
                <a:ln w="0"/>
                <a:gradFill flip="none">
                  <a:gsLst>
                    <a:gs pos="0">
                      <a:srgbClr val="3891A7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3891A7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3891A7">
                        <a:shade val="65000"/>
                        <a:satMod val="130000"/>
                      </a:srgbClr>
                    </a:gs>
                    <a:gs pos="92000">
                      <a:srgbClr val="3891A7">
                        <a:shade val="50000"/>
                        <a:satMod val="120000"/>
                      </a:srgbClr>
                    </a:gs>
                    <a:gs pos="100000">
                      <a:srgbClr val="3891A7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000" b="1" cap="all" dirty="0" smtClean="0">
                <a:ln w="0"/>
                <a:solidFill>
                  <a:srgbClr val="4D7620"/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Развитие </a:t>
            </a:r>
            <a:r>
              <a:rPr lang="ru-RU" sz="2000" b="1" cap="all" dirty="0">
                <a:ln w="0"/>
                <a:solidFill>
                  <a:srgbClr val="4D7620"/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кругозора детей и воспитание</a:t>
            </a:r>
            <a:br>
              <a:rPr lang="ru-RU" sz="2000" b="1" cap="all" dirty="0">
                <a:ln w="0"/>
                <a:solidFill>
                  <a:srgbClr val="4D7620"/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000" b="1" cap="all" dirty="0">
                <a:ln w="0"/>
                <a:solidFill>
                  <a:srgbClr val="4D7620"/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любви и уважения к природе родного края</a:t>
            </a:r>
            <a:r>
              <a:rPr lang="ru-RU" sz="2000" b="1" cap="all" dirty="0" smtClean="0">
                <a:ln w="0"/>
                <a:solidFill>
                  <a:schemeClr val="accent4">
                    <a:lumMod val="75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000" b="1" i="1" cap="all" dirty="0">
                <a:ln w="0"/>
                <a:solidFill>
                  <a:srgbClr val="00B050"/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cap="all" dirty="0">
                <a:ln w="0"/>
                <a:solidFill>
                  <a:srgbClr val="00B050"/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600" b="1" cap="all" dirty="0">
                <a:ln w="9000" cmpd="sng">
                  <a:solidFill>
                    <a:srgbClr val="84AA33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 </a:t>
            </a:r>
            <a:r>
              <a:rPr lang="ru-RU" sz="2000" b="1" cap="all" dirty="0">
                <a:ln w="9000" cmpd="sng">
                  <a:solidFill>
                    <a:srgbClr val="84AA33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4AA33">
                        <a:shade val="20000"/>
                        <a:satMod val="245000"/>
                      </a:srgbClr>
                    </a:gs>
                    <a:gs pos="43000">
                      <a:srgbClr val="84AA33">
                        <a:satMod val="255000"/>
                      </a:srgbClr>
                    </a:gs>
                    <a:gs pos="48000">
                      <a:srgbClr val="84AA33">
                        <a:shade val="85000"/>
                        <a:satMod val="255000"/>
                      </a:srgbClr>
                    </a:gs>
                    <a:gs pos="100000">
                      <a:srgbClr val="84AA33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/>
            </a:r>
            <a:br>
              <a:rPr lang="ru-RU" sz="2000" b="1" cap="all" dirty="0">
                <a:ln w="9000" cmpd="sng">
                  <a:solidFill>
                    <a:srgbClr val="84AA33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4AA33">
                        <a:shade val="20000"/>
                        <a:satMod val="245000"/>
                      </a:srgbClr>
                    </a:gs>
                    <a:gs pos="43000">
                      <a:srgbClr val="84AA33">
                        <a:satMod val="255000"/>
                      </a:srgbClr>
                    </a:gs>
                    <a:gs pos="48000">
                      <a:srgbClr val="84AA33">
                        <a:shade val="85000"/>
                        <a:satMod val="255000"/>
                      </a:srgbClr>
                    </a:gs>
                    <a:gs pos="100000">
                      <a:srgbClr val="84AA33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ru-RU" sz="2000" b="1" cap="all" dirty="0" smtClean="0">
                <a:ln w="9000" cmpd="sng">
                  <a:solidFill>
                    <a:srgbClr val="84AA33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4AA33">
                        <a:shade val="20000"/>
                        <a:satMod val="245000"/>
                      </a:srgbClr>
                    </a:gs>
                    <a:gs pos="43000">
                      <a:srgbClr val="84AA33">
                        <a:satMod val="255000"/>
                      </a:srgbClr>
                    </a:gs>
                    <a:gs pos="48000">
                      <a:srgbClr val="84AA33">
                        <a:shade val="85000"/>
                        <a:satMod val="255000"/>
                      </a:srgbClr>
                    </a:gs>
                    <a:gs pos="100000">
                      <a:srgbClr val="84AA33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/>
            </a:r>
            <a:br>
              <a:rPr lang="ru-RU" sz="2000" b="1" cap="all" dirty="0" smtClean="0">
                <a:ln w="9000" cmpd="sng">
                  <a:solidFill>
                    <a:srgbClr val="84AA33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4AA33">
                        <a:shade val="20000"/>
                        <a:satMod val="245000"/>
                      </a:srgbClr>
                    </a:gs>
                    <a:gs pos="43000">
                      <a:srgbClr val="84AA33">
                        <a:satMod val="255000"/>
                      </a:srgbClr>
                    </a:gs>
                    <a:gs pos="48000">
                      <a:srgbClr val="84AA33">
                        <a:shade val="85000"/>
                        <a:satMod val="255000"/>
                      </a:srgbClr>
                    </a:gs>
                    <a:gs pos="100000">
                      <a:srgbClr val="84AA33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ru-RU" sz="1800" cap="all" dirty="0" smtClean="0">
                <a:ln w="9000" cmpd="sng">
                  <a:solidFill>
                    <a:srgbClr val="84AA33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itchFamily="18" charset="0"/>
              </a:rPr>
              <a:t>1</a:t>
            </a:r>
            <a:r>
              <a:rPr lang="ru-RU" sz="1800" cap="all" dirty="0">
                <a:ln w="9000" cmpd="sng">
                  <a:solidFill>
                    <a:srgbClr val="84AA33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itchFamily="18" charset="0"/>
              </a:rPr>
              <a:t>. Формировать у дошкольников элементарные</a:t>
            </a:r>
            <a:br>
              <a:rPr lang="ru-RU" sz="1800" cap="all" dirty="0">
                <a:ln w="9000" cmpd="sng">
                  <a:solidFill>
                    <a:srgbClr val="84AA33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itchFamily="18" charset="0"/>
              </a:rPr>
            </a:br>
            <a:r>
              <a:rPr lang="ru-RU" sz="1800" cap="all" dirty="0">
                <a:ln w="9000" cmpd="sng">
                  <a:solidFill>
                    <a:srgbClr val="84AA33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itchFamily="18" charset="0"/>
              </a:rPr>
              <a:t> представления о жизни растений, их</a:t>
            </a:r>
            <a:br>
              <a:rPr lang="ru-RU" sz="1800" cap="all" dirty="0">
                <a:ln w="9000" cmpd="sng">
                  <a:solidFill>
                    <a:srgbClr val="84AA33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itchFamily="18" charset="0"/>
              </a:rPr>
            </a:br>
            <a:r>
              <a:rPr lang="ru-RU" sz="1800" cap="all" dirty="0">
                <a:ln w="9000" cmpd="sng">
                  <a:solidFill>
                    <a:srgbClr val="84AA33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itchFamily="18" charset="0"/>
              </a:rPr>
              <a:t> взаимосвязях в природе.</a:t>
            </a:r>
            <a:br>
              <a:rPr lang="ru-RU" sz="1800" cap="all" dirty="0">
                <a:ln w="9000" cmpd="sng">
                  <a:solidFill>
                    <a:srgbClr val="84AA33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itchFamily="18" charset="0"/>
              </a:rPr>
            </a:br>
            <a:r>
              <a:rPr lang="ru-RU" sz="1800" cap="all" dirty="0">
                <a:ln w="9000" cmpd="sng">
                  <a:solidFill>
                    <a:srgbClr val="84AA33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itchFamily="18" charset="0"/>
              </a:rPr>
              <a:t/>
            </a:r>
            <a:br>
              <a:rPr lang="ru-RU" sz="1800" cap="all" dirty="0">
                <a:ln w="9000" cmpd="sng">
                  <a:solidFill>
                    <a:srgbClr val="84AA33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itchFamily="18" charset="0"/>
              </a:rPr>
            </a:br>
            <a:r>
              <a:rPr lang="ru-RU" sz="1800" cap="all" dirty="0">
                <a:ln w="9000" cmpd="sng">
                  <a:solidFill>
                    <a:srgbClr val="84AA33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itchFamily="18" charset="0"/>
              </a:rPr>
              <a:t>2.Исследовать функциональные особенности</a:t>
            </a:r>
            <a:br>
              <a:rPr lang="ru-RU" sz="1800" cap="all" dirty="0">
                <a:ln w="9000" cmpd="sng">
                  <a:solidFill>
                    <a:srgbClr val="84AA33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itchFamily="18" charset="0"/>
              </a:rPr>
            </a:br>
            <a:r>
              <a:rPr lang="ru-RU" sz="1800" cap="all" dirty="0">
                <a:ln w="9000" cmpd="sng">
                  <a:solidFill>
                    <a:srgbClr val="84AA33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itchFamily="18" charset="0"/>
              </a:rPr>
              <a:t> систем жизнеобеспечения растения.</a:t>
            </a:r>
            <a:br>
              <a:rPr lang="ru-RU" sz="1800" cap="all" dirty="0">
                <a:ln w="9000" cmpd="sng">
                  <a:solidFill>
                    <a:srgbClr val="84AA33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itchFamily="18" charset="0"/>
              </a:rPr>
            </a:br>
            <a:r>
              <a:rPr lang="ru-RU" sz="1800" cap="all" dirty="0">
                <a:ln w="9000" cmpd="sng">
                  <a:solidFill>
                    <a:srgbClr val="84AA33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itchFamily="18" charset="0"/>
              </a:rPr>
              <a:t/>
            </a:r>
            <a:br>
              <a:rPr lang="ru-RU" sz="1800" cap="all" dirty="0">
                <a:ln w="9000" cmpd="sng">
                  <a:solidFill>
                    <a:srgbClr val="84AA33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itchFamily="18" charset="0"/>
              </a:rPr>
            </a:br>
            <a:r>
              <a:rPr lang="ru-RU" sz="1800" cap="all" dirty="0">
                <a:ln w="9000" cmpd="sng">
                  <a:solidFill>
                    <a:srgbClr val="84AA33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itchFamily="18" charset="0"/>
              </a:rPr>
              <a:t>3.Изучать взаимодействия растений с окружающим миром, выявление пользы и вреда флоры в  ходе наблюдений и бесед.</a:t>
            </a:r>
            <a:br>
              <a:rPr lang="ru-RU" sz="1800" cap="all" dirty="0">
                <a:ln w="9000" cmpd="sng">
                  <a:solidFill>
                    <a:srgbClr val="84AA33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itchFamily="18" charset="0"/>
              </a:rPr>
            </a:br>
            <a:r>
              <a:rPr lang="ru-RU" sz="1800" cap="all" dirty="0">
                <a:ln w="9000" cmpd="sng">
                  <a:solidFill>
                    <a:srgbClr val="84AA33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itchFamily="18" charset="0"/>
              </a:rPr>
              <a:t/>
            </a:r>
            <a:br>
              <a:rPr lang="ru-RU" sz="1800" cap="all" dirty="0">
                <a:ln w="9000" cmpd="sng">
                  <a:solidFill>
                    <a:srgbClr val="84AA33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itchFamily="18" charset="0"/>
              </a:rPr>
            </a:br>
            <a:r>
              <a:rPr lang="ru-RU" sz="1800" cap="all" dirty="0">
                <a:ln w="9000" cmpd="sng">
                  <a:solidFill>
                    <a:srgbClr val="84AA33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itchFamily="18" charset="0"/>
              </a:rPr>
              <a:t>4.Развивать воображение, творчество, познавательный интерес, мышление,</a:t>
            </a:r>
            <a:br>
              <a:rPr lang="ru-RU" sz="1800" cap="all" dirty="0">
                <a:ln w="9000" cmpd="sng">
                  <a:solidFill>
                    <a:srgbClr val="84AA33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itchFamily="18" charset="0"/>
              </a:rPr>
            </a:br>
            <a:r>
              <a:rPr lang="ru-RU" sz="1800" cap="all" dirty="0">
                <a:ln w="9000" cmpd="sng">
                  <a:solidFill>
                    <a:srgbClr val="84AA33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itchFamily="18" charset="0"/>
              </a:rPr>
              <a:t> умение анализировать, сравнивать, обобщать.</a:t>
            </a:r>
            <a:br>
              <a:rPr lang="ru-RU" sz="1800" cap="all" dirty="0">
                <a:ln w="9000" cmpd="sng">
                  <a:solidFill>
                    <a:srgbClr val="84AA33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itchFamily="18" charset="0"/>
              </a:rPr>
            </a:br>
            <a:r>
              <a:rPr lang="ru-RU" sz="1800" cap="all" dirty="0">
                <a:ln w="9000" cmpd="sng">
                  <a:solidFill>
                    <a:srgbClr val="84AA33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itchFamily="18" charset="0"/>
              </a:rPr>
              <a:t/>
            </a:r>
            <a:br>
              <a:rPr lang="ru-RU" sz="1800" cap="all" dirty="0">
                <a:ln w="9000" cmpd="sng">
                  <a:solidFill>
                    <a:srgbClr val="84AA33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itchFamily="18" charset="0"/>
              </a:rPr>
            </a:br>
            <a:r>
              <a:rPr lang="ru-RU" sz="1800" cap="all" dirty="0">
                <a:ln w="9000" cmpd="sng">
                  <a:solidFill>
                    <a:srgbClr val="84AA33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itchFamily="18" charset="0"/>
              </a:rPr>
              <a:t>5. Наблюдение за выращиванием саженцев. </a:t>
            </a:r>
            <a:br>
              <a:rPr lang="ru-RU" sz="1800" cap="all" dirty="0">
                <a:ln w="9000" cmpd="sng">
                  <a:solidFill>
                    <a:srgbClr val="84AA33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itchFamily="18" charset="0"/>
              </a:rPr>
            </a:br>
            <a:r>
              <a:rPr lang="ru-RU" sz="1800" cap="all" dirty="0">
                <a:ln w="9000" cmpd="sng">
                  <a:solidFill>
                    <a:srgbClr val="84AA33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itchFamily="18" charset="0"/>
              </a:rPr>
              <a:t/>
            </a:r>
            <a:br>
              <a:rPr lang="ru-RU" sz="1800" cap="all" dirty="0">
                <a:ln w="9000" cmpd="sng">
                  <a:solidFill>
                    <a:srgbClr val="84AA33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itchFamily="18" charset="0"/>
              </a:rPr>
            </a:br>
            <a:r>
              <a:rPr lang="ru-RU" sz="1800" cap="all" dirty="0">
                <a:ln w="9000" cmpd="sng">
                  <a:solidFill>
                    <a:srgbClr val="84AA33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itchFamily="18" charset="0"/>
              </a:rPr>
              <a:t>6. Воспитывать бережное отношение к природным ресурсам.</a:t>
            </a:r>
            <a:r>
              <a:rPr lang="ru-RU" sz="1800" dirty="0">
                <a:ln w="19050">
                  <a:solidFill>
                    <a:srgbClr val="4F271C">
                      <a:tint val="1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>
                <a:ln w="19050">
                  <a:solidFill>
                    <a:srgbClr val="4F271C">
                      <a:tint val="1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1357313" y="3500438"/>
            <a:ext cx="7786687" cy="3000375"/>
          </a:xfrm>
        </p:spPr>
        <p:txBody>
          <a:bodyPr>
            <a:normAutofit/>
          </a:bodyPr>
          <a:lstStyle/>
          <a:p>
            <a:endParaRPr lang="ru-RU" b="1" dirty="0" smtClean="0"/>
          </a:p>
          <a:p>
            <a:endParaRPr lang="ru-RU" b="1" dirty="0"/>
          </a:p>
        </p:txBody>
      </p:sp>
      <p:pic>
        <p:nvPicPr>
          <p:cNvPr id="5" name="Содержимое 12" descr="1308112865_va-lv0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3335" y="51837"/>
            <a:ext cx="2189523" cy="17698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dirty="0" smtClean="0">
                <a:solidFill>
                  <a:srgbClr val="4D7620"/>
                </a:solidFill>
                <a:latin typeface="Times New Roman" pitchFamily="18" charset="0"/>
                <a:cs typeface="Times New Roman" pitchFamily="18" charset="0"/>
              </a:rPr>
              <a:t>Участники проекта:</a:t>
            </a:r>
            <a:endParaRPr lang="ru-RU" sz="4800" dirty="0">
              <a:solidFill>
                <a:srgbClr val="4D762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2707764" cy="4663440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4D7620"/>
                </a:solidFill>
                <a:latin typeface="Times New Roman" pitchFamily="18" charset="0"/>
                <a:cs typeface="Times New Roman" pitchFamily="18" charset="0"/>
              </a:rPr>
              <a:t>Воспитатели</a:t>
            </a:r>
          </a:p>
          <a:p>
            <a:endParaRPr lang="ru-RU" dirty="0" smtClean="0">
              <a:solidFill>
                <a:srgbClr val="4D762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rgbClr val="4D7620"/>
                </a:solidFill>
                <a:latin typeface="Times New Roman" pitchFamily="18" charset="0"/>
                <a:cs typeface="Times New Roman" pitchFamily="18" charset="0"/>
              </a:rPr>
              <a:t>Дети</a:t>
            </a:r>
          </a:p>
          <a:p>
            <a:endParaRPr lang="ru-RU" dirty="0" smtClean="0">
              <a:solidFill>
                <a:srgbClr val="4D762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rgbClr val="4D7620"/>
                </a:solidFill>
                <a:latin typeface="Times New Roman" pitchFamily="18" charset="0"/>
                <a:cs typeface="Times New Roman" pitchFamily="18" charset="0"/>
              </a:rPr>
              <a:t>Родители </a:t>
            </a:r>
            <a:endParaRPr lang="ru-RU" dirty="0">
              <a:solidFill>
                <a:srgbClr val="4D762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Содержимое 12" descr="1308112865_va-lv064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214414" y="4143380"/>
            <a:ext cx="3228542" cy="2286016"/>
          </a:xfr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3732" y="1556792"/>
            <a:ext cx="4800756" cy="3598892"/>
          </a:xfrm>
          <a:prstGeom prst="rect">
            <a:avLst/>
          </a:prstGeom>
          <a:pattFill prst="pct80">
            <a:fgClr>
              <a:srgbClr val="4D7620"/>
            </a:fgClr>
            <a:bgClr>
              <a:schemeClr val="bg1"/>
            </a:bgClr>
          </a:pattFill>
          <a:ln w="50800" cmpd="thickThin">
            <a:solidFill>
              <a:srgbClr val="4D7620">
                <a:alpha val="22000"/>
              </a:srgbClr>
            </a:solidFill>
            <a:prstDash val="dashDot"/>
            <a:round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/>
              <a:t/>
            </a:r>
            <a:br>
              <a:rPr lang="ru-RU" b="1" i="1" dirty="0" smtClean="0"/>
            </a:br>
            <a:endParaRPr lang="ru-RU" b="1" i="1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>
          <a:xfrm>
            <a:off x="1435608" y="1670723"/>
            <a:ext cx="3657600" cy="4516717"/>
          </a:xfrm>
          <a:ln>
            <a:solidFill>
              <a:schemeClr val="bg1"/>
            </a:solidFill>
          </a:ln>
        </p:spPr>
        <p:txBody>
          <a:bodyPr>
            <a:norm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>
              <a:buNone/>
            </a:pPr>
            <a:r>
              <a:rPr lang="ru-RU" sz="3600" b="1" i="1" dirty="0" smtClean="0">
                <a:ln/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Девиз: </a:t>
            </a:r>
          </a:p>
          <a:p>
            <a:pPr>
              <a:buNone/>
            </a:pPr>
            <a:r>
              <a:rPr lang="ru-RU" sz="3600" b="1" i="1" dirty="0" smtClean="0">
                <a:ln/>
                <a:solidFill>
                  <a:srgbClr val="4D7620"/>
                </a:solidFill>
                <a:latin typeface="Times New Roman" pitchFamily="18" charset="0"/>
                <a:cs typeface="Times New Roman" pitchFamily="18" charset="0"/>
              </a:rPr>
              <a:t>Мы раскрасим </a:t>
            </a:r>
            <a:endParaRPr lang="ru-RU" sz="3600" b="1" i="1" dirty="0" smtClean="0">
              <a:ln/>
              <a:solidFill>
                <a:srgbClr val="4D762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600" b="1" i="1" dirty="0" smtClean="0">
                <a:ln/>
                <a:solidFill>
                  <a:srgbClr val="4D7620"/>
                </a:solidFill>
                <a:latin typeface="Times New Roman" pitchFamily="18" charset="0"/>
                <a:cs typeface="Times New Roman" pitchFamily="18" charset="0"/>
              </a:rPr>
              <a:t>зеленым </a:t>
            </a:r>
          </a:p>
          <a:p>
            <a:pPr>
              <a:buNone/>
            </a:pPr>
            <a:r>
              <a:rPr lang="ru-RU" sz="3600" b="1" i="1" dirty="0" smtClean="0">
                <a:ln/>
                <a:solidFill>
                  <a:srgbClr val="4D7620"/>
                </a:solidFill>
                <a:latin typeface="Times New Roman" pitchFamily="18" charset="0"/>
                <a:cs typeface="Times New Roman" pitchFamily="18" charset="0"/>
              </a:rPr>
              <a:t>цветом</a:t>
            </a:r>
            <a:r>
              <a:rPr lang="ru-RU" sz="3600" b="1" i="1" dirty="0" smtClean="0">
                <a:ln/>
                <a:solidFill>
                  <a:srgbClr val="4D7620"/>
                </a:solidFill>
                <a:latin typeface="Times New Roman" pitchFamily="18" charset="0"/>
                <a:cs typeface="Times New Roman" pitchFamily="18" charset="0"/>
              </a:rPr>
              <a:t>, все </a:t>
            </a:r>
            <a:endParaRPr lang="ru-RU" sz="3600" b="1" i="1" dirty="0" smtClean="0">
              <a:ln/>
              <a:solidFill>
                <a:srgbClr val="4D762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600" b="1" i="1" dirty="0" smtClean="0">
                <a:ln/>
                <a:solidFill>
                  <a:srgbClr val="4D7620"/>
                </a:solidFill>
                <a:latin typeface="Times New Roman" pitchFamily="18" charset="0"/>
                <a:cs typeface="Times New Roman" pitchFamily="18" charset="0"/>
              </a:rPr>
              <a:t>планеты </a:t>
            </a:r>
            <a:r>
              <a:rPr lang="ru-RU" sz="3600" b="1" i="1" dirty="0" smtClean="0">
                <a:ln/>
                <a:solidFill>
                  <a:srgbClr val="4D7620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endParaRPr lang="ru-RU" sz="3600" b="1" i="1" dirty="0" smtClean="0">
              <a:ln/>
              <a:solidFill>
                <a:srgbClr val="4D762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600" b="1" i="1" dirty="0" smtClean="0">
                <a:ln/>
                <a:solidFill>
                  <a:srgbClr val="4D7620"/>
                </a:solidFill>
                <a:latin typeface="Times New Roman" pitchFamily="18" charset="0"/>
                <a:cs typeface="Times New Roman" pitchFamily="18" charset="0"/>
              </a:rPr>
              <a:t>подарок </a:t>
            </a:r>
            <a:r>
              <a:rPr lang="ru-RU" sz="3600" b="1" i="1" dirty="0" smtClean="0">
                <a:ln/>
                <a:solidFill>
                  <a:srgbClr val="4D7620"/>
                </a:solidFill>
                <a:latin typeface="Times New Roman" pitchFamily="18" charset="0"/>
                <a:cs typeface="Times New Roman" pitchFamily="18" charset="0"/>
              </a:rPr>
              <a:t>детям! </a:t>
            </a:r>
          </a:p>
          <a:p>
            <a:endParaRPr lang="ru-RU" b="1" dirty="0">
              <a:ln/>
              <a:solidFill>
                <a:schemeClr val="accent3"/>
              </a:solidFill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>
          <a:xfrm>
            <a:off x="5276088" y="1670723"/>
            <a:ext cx="3657600" cy="4516717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ru-RU" sz="3200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Наша эмблема:</a:t>
            </a:r>
            <a:endParaRPr lang="ru-RU" sz="3200" b="1" i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14282" y="285728"/>
            <a:ext cx="8715404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4D762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Название команды: </a:t>
            </a:r>
          </a:p>
          <a:p>
            <a:pPr algn="ctr"/>
            <a:r>
              <a:rPr lang="ru-RU" sz="4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4D762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«Росток»</a:t>
            </a:r>
            <a:endParaRPr lang="ru-RU" sz="4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4D762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8086" y="2492896"/>
            <a:ext cx="2949984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1251456968_c08-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43636" y="1428736"/>
            <a:ext cx="2820180" cy="3838579"/>
          </a:xfrm>
          <a:prstGeom prst="rect">
            <a:avLst/>
          </a:prstGeom>
        </p:spPr>
      </p:pic>
      <p:pic>
        <p:nvPicPr>
          <p:cNvPr id="9" name="Рисунок 8" descr="1251456968_c08-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2143116"/>
            <a:ext cx="2686052" cy="4286280"/>
          </a:xfrm>
          <a:prstGeom prst="rect">
            <a:avLst/>
          </a:prstGeom>
        </p:spPr>
      </p:pic>
      <p:graphicFrame>
        <p:nvGraphicFramePr>
          <p:cNvPr id="8" name="Содержимое 7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140091668"/>
              </p:ext>
            </p:extLst>
          </p:nvPr>
        </p:nvGraphicFramePr>
        <p:xfrm>
          <a:off x="3071802" y="1643050"/>
          <a:ext cx="3657600" cy="46640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1500166" y="428604"/>
            <a:ext cx="71438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4D762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Этапы реализации проекта:</a:t>
            </a:r>
            <a:endParaRPr lang="ru-RU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4D762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 descr="Astragalus_luxurians_pic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853289">
            <a:off x="5847437" y="4568657"/>
            <a:ext cx="2156915" cy="2156915"/>
          </a:xfrm>
          <a:prstGeom prst="rect">
            <a:avLst/>
          </a:prstGeom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4D7620"/>
                </a:solidFill>
                <a:effectLst/>
                <a:latin typeface="Times New Roman" pitchFamily="18" charset="0"/>
                <a:cs typeface="Times New Roman" pitchFamily="18" charset="0"/>
              </a:rPr>
              <a:t>Подготовительный этап:</a:t>
            </a:r>
            <a:endParaRPr lang="ru-RU" sz="3600" b="1" dirty="0">
              <a:solidFill>
                <a:srgbClr val="4D762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ru-RU" sz="2000" dirty="0" smtClean="0">
                <a:solidFill>
                  <a:srgbClr val="4D7620"/>
                </a:solidFill>
                <a:latin typeface="Times New Roman" pitchFamily="18" charset="0"/>
                <a:cs typeface="Times New Roman" pitchFamily="18" charset="0"/>
              </a:rPr>
              <a:t>Подбор материала для реализации проекта;</a:t>
            </a:r>
          </a:p>
          <a:p>
            <a:r>
              <a:rPr lang="ru-RU" sz="2000" dirty="0" smtClean="0">
                <a:solidFill>
                  <a:srgbClr val="4D7620"/>
                </a:solidFill>
                <a:latin typeface="Times New Roman" pitchFamily="18" charset="0"/>
                <a:cs typeface="Times New Roman" pitchFamily="18" charset="0"/>
              </a:rPr>
              <a:t>Определение темы, цели и задач проекта;</a:t>
            </a:r>
          </a:p>
          <a:p>
            <a:r>
              <a:rPr lang="ru-RU" sz="2000" dirty="0" smtClean="0">
                <a:solidFill>
                  <a:srgbClr val="4D7620"/>
                </a:solidFill>
                <a:latin typeface="Times New Roman" pitchFamily="18" charset="0"/>
                <a:cs typeface="Times New Roman" pitchFamily="18" charset="0"/>
              </a:rPr>
              <a:t>Выбор участников;</a:t>
            </a:r>
          </a:p>
          <a:p>
            <a:r>
              <a:rPr lang="ru-RU" sz="2000" dirty="0" smtClean="0">
                <a:solidFill>
                  <a:srgbClr val="4D7620"/>
                </a:solidFill>
                <a:latin typeface="Times New Roman" pitchFamily="18" charset="0"/>
                <a:cs typeface="Times New Roman" pitchFamily="18" charset="0"/>
              </a:rPr>
              <a:t>Выбор форм и методов работы над проектом.</a:t>
            </a:r>
            <a:endParaRPr lang="ru-RU" sz="2000" dirty="0">
              <a:solidFill>
                <a:srgbClr val="4D762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Содержимое 9" descr="PICT3838 - копия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 rot="5918363">
            <a:off x="5445520" y="1571154"/>
            <a:ext cx="3657600" cy="2743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PICT384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57356" y="4071942"/>
            <a:ext cx="3429023" cy="2571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4D7620"/>
                </a:solidFill>
                <a:effectLst/>
                <a:latin typeface="Times New Roman" pitchFamily="18" charset="0"/>
                <a:cs typeface="Times New Roman" pitchFamily="18" charset="0"/>
              </a:rPr>
              <a:t>Основной </a:t>
            </a:r>
            <a:r>
              <a:rPr lang="ru-RU" sz="3200" b="1" dirty="0" smtClean="0">
                <a:solidFill>
                  <a:srgbClr val="4D7620"/>
                </a:solidFill>
                <a:effectLst/>
                <a:latin typeface="Times New Roman" pitchFamily="18" charset="0"/>
                <a:cs typeface="Times New Roman" pitchFamily="18" charset="0"/>
              </a:rPr>
              <a:t>этап</a:t>
            </a:r>
            <a:r>
              <a:rPr lang="ru-RU" sz="3200" dirty="0" smtClean="0">
                <a:solidFill>
                  <a:srgbClr val="4D762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solidFill>
                  <a:srgbClr val="4D762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4D7620"/>
                </a:solidFill>
                <a:latin typeface="Times New Roman" pitchFamily="18" charset="0"/>
                <a:cs typeface="Times New Roman" pitchFamily="18" charset="0"/>
              </a:rPr>
              <a:t>Регламентированная деятельность.</a:t>
            </a:r>
            <a:endParaRPr lang="ru-RU" sz="3200" dirty="0">
              <a:solidFill>
                <a:srgbClr val="4D762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ru-RU" sz="2000" b="1" dirty="0" smtClean="0">
                <a:solidFill>
                  <a:srgbClr val="4D7620"/>
                </a:solidFill>
              </a:rPr>
              <a:t>Заучивание стихов;</a:t>
            </a:r>
          </a:p>
          <a:p>
            <a:r>
              <a:rPr lang="ru-RU" sz="2000" b="1" dirty="0" smtClean="0">
                <a:solidFill>
                  <a:srgbClr val="4D7620"/>
                </a:solidFill>
              </a:rPr>
              <a:t>Чтение художественной литературы;</a:t>
            </a:r>
          </a:p>
          <a:p>
            <a:r>
              <a:rPr lang="ru-RU" sz="2000" b="1" dirty="0" smtClean="0">
                <a:solidFill>
                  <a:srgbClr val="4D7620"/>
                </a:solidFill>
              </a:rPr>
              <a:t>Составление рассказов;</a:t>
            </a:r>
          </a:p>
          <a:p>
            <a:r>
              <a:rPr lang="ru-RU" sz="2000" b="1" dirty="0" smtClean="0">
                <a:solidFill>
                  <a:srgbClr val="4D7620"/>
                </a:solidFill>
              </a:rPr>
              <a:t>Художественное творчество;</a:t>
            </a:r>
          </a:p>
          <a:p>
            <a:r>
              <a:rPr lang="ru-RU" sz="2000" b="1" dirty="0" smtClean="0">
                <a:solidFill>
                  <a:srgbClr val="4D7620"/>
                </a:solidFill>
              </a:rPr>
              <a:t>Беседа о пользе растений.</a:t>
            </a:r>
            <a:endParaRPr lang="ru-RU" sz="2000" b="1" dirty="0">
              <a:solidFill>
                <a:srgbClr val="4D7620"/>
              </a:solidFill>
            </a:endParaRPr>
          </a:p>
        </p:txBody>
      </p:sp>
      <p:pic>
        <p:nvPicPr>
          <p:cNvPr id="8" name="Содержимое 7" descr="PICT3837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5288583" y="1712285"/>
            <a:ext cx="2839893" cy="21299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-35719032" y="357166"/>
            <a:ext cx="42673285" cy="61247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Задачи: </a:t>
            </a:r>
            <a:br>
              <a:rPr lang="ru-RU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ru-RU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1. Формировать у дошкольников элементарные</a:t>
            </a:r>
          </a:p>
          <a:p>
            <a:pPr algn="ctr"/>
            <a:r>
              <a:rPr lang="ru-RU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представления о жизни растений, их</a:t>
            </a:r>
          </a:p>
          <a:p>
            <a:pPr algn="ctr"/>
            <a:r>
              <a:rPr lang="ru-RU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взаимосвязях в природе.</a:t>
            </a:r>
            <a:br>
              <a:rPr lang="ru-RU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ru-RU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2.Исследовать функциональные особенности</a:t>
            </a:r>
          </a:p>
          <a:p>
            <a:pPr algn="ctr"/>
            <a:r>
              <a:rPr lang="ru-RU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систем </a:t>
            </a:r>
            <a:r>
              <a:rPr lang="ru-RU" sz="28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жизТекст</a:t>
            </a:r>
            <a:r>
              <a:rPr lang="ru-RU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надписи</a:t>
            </a:r>
          </a:p>
          <a:p>
            <a:pPr algn="ctr"/>
            <a:r>
              <a:rPr lang="ru-RU" sz="28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необеспечения</a:t>
            </a:r>
            <a:r>
              <a:rPr lang="ru-RU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растения.</a:t>
            </a:r>
            <a:br>
              <a:rPr lang="ru-RU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ru-RU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3.Изучать взаимодействия растений с окружающим миром,</a:t>
            </a:r>
          </a:p>
          <a:p>
            <a:pPr algn="ctr"/>
            <a:r>
              <a:rPr lang="ru-RU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выявление пользы и вреда флоры в </a:t>
            </a:r>
          </a:p>
          <a:p>
            <a:pPr algn="ctr"/>
            <a:r>
              <a:rPr lang="ru-RU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ходе наблюдений и бесед.</a:t>
            </a:r>
            <a:br>
              <a:rPr lang="ru-RU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ru-RU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4.Развивать воображение, творчество, познавательный интерес,</a:t>
            </a:r>
          </a:p>
          <a:p>
            <a:pPr algn="ctr"/>
            <a:r>
              <a:rPr lang="ru-RU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мышление, умение анализировать,</a:t>
            </a:r>
          </a:p>
          <a:p>
            <a:pPr algn="ctr"/>
            <a:r>
              <a:rPr lang="ru-RU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сравнивать, обобщать.</a:t>
            </a:r>
            <a:br>
              <a:rPr lang="ru-RU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ru-RU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5.Воспитывать бережное отношение к природным ресурсам.</a:t>
            </a:r>
            <a:endParaRPr lang="ru-RU" sz="2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9" name="Рисунок 8" descr="PICT384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14414" y="4214818"/>
            <a:ext cx="3214710" cy="24110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PICT384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29190" y="3929066"/>
            <a:ext cx="3426002" cy="25695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4D7620"/>
                </a:solidFill>
                <a:latin typeface="Times New Roman" pitchFamily="18" charset="0"/>
                <a:cs typeface="Times New Roman" pitchFamily="18" charset="0"/>
              </a:rPr>
              <a:t>Основной этап</a:t>
            </a:r>
            <a:r>
              <a:rPr lang="ru-RU" sz="3200" dirty="0" smtClean="0">
                <a:solidFill>
                  <a:srgbClr val="4D762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solidFill>
                  <a:srgbClr val="4D762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4D7620"/>
                </a:solidFill>
                <a:latin typeface="Times New Roman" pitchFamily="18" charset="0"/>
                <a:cs typeface="Times New Roman" pitchFamily="18" charset="0"/>
              </a:rPr>
              <a:t>Экспериментальная деятельность.</a:t>
            </a:r>
            <a:endParaRPr lang="ru-RU" sz="3200" dirty="0">
              <a:solidFill>
                <a:srgbClr val="4D762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sz="2400" dirty="0" smtClean="0">
                <a:solidFill>
                  <a:srgbClr val="4D7620"/>
                </a:solidFill>
                <a:latin typeface="Times New Roman" pitchFamily="18" charset="0"/>
                <a:cs typeface="Times New Roman" pitchFamily="18" charset="0"/>
              </a:rPr>
              <a:t>Посадка семян;</a:t>
            </a:r>
          </a:p>
          <a:p>
            <a:r>
              <a:rPr lang="ru-RU" sz="2400" dirty="0" smtClean="0">
                <a:solidFill>
                  <a:srgbClr val="4D7620"/>
                </a:solidFill>
                <a:latin typeface="Times New Roman" pitchFamily="18" charset="0"/>
                <a:cs typeface="Times New Roman" pitchFamily="18" charset="0"/>
              </a:rPr>
              <a:t>Наблюдение за ростом семян;</a:t>
            </a:r>
          </a:p>
          <a:p>
            <a:r>
              <a:rPr lang="ru-RU" sz="2400" dirty="0" smtClean="0">
                <a:solidFill>
                  <a:srgbClr val="4D7620"/>
                </a:solidFill>
                <a:latin typeface="Times New Roman" pitchFamily="18" charset="0"/>
                <a:cs typeface="Times New Roman" pitchFamily="18" charset="0"/>
              </a:rPr>
              <a:t>Заполнение альбома роста</a:t>
            </a:r>
            <a:r>
              <a:rPr lang="ru-RU" dirty="0" smtClean="0">
                <a:solidFill>
                  <a:srgbClr val="4D7620"/>
                </a:solidFill>
              </a:rPr>
              <a:t>.</a:t>
            </a:r>
            <a:endParaRPr lang="ru-RU" dirty="0">
              <a:solidFill>
                <a:srgbClr val="4D7620"/>
              </a:solidFill>
            </a:endParaRPr>
          </a:p>
        </p:txBody>
      </p:sp>
      <p:pic>
        <p:nvPicPr>
          <p:cNvPr id="10" name="Рисунок 9" descr="IMG_005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1538" y="3714752"/>
            <a:ext cx="3286148" cy="24646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Содержимое 11" descr="IMG_0046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214942" y="1500174"/>
            <a:ext cx="3657600" cy="2743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 descr="IMG_007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00562" y="4286256"/>
            <a:ext cx="3429024" cy="22681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 descr="IMG_010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1538" y="4357694"/>
            <a:ext cx="2857520" cy="21431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4D7620"/>
                </a:solidFill>
                <a:effectLst/>
                <a:latin typeface="Times New Roman" pitchFamily="18" charset="0"/>
                <a:cs typeface="Times New Roman" pitchFamily="18" charset="0"/>
              </a:rPr>
              <a:t>Основной этап</a:t>
            </a:r>
            <a:r>
              <a:rPr lang="ru-RU" dirty="0" smtClean="0">
                <a:solidFill>
                  <a:srgbClr val="4D762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4D762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4D7620"/>
                </a:solidFill>
                <a:effectLst/>
                <a:latin typeface="Times New Roman" pitchFamily="18" charset="0"/>
                <a:cs typeface="Times New Roman" pitchFamily="18" charset="0"/>
              </a:rPr>
              <a:t>Исследовательская деятельность</a:t>
            </a:r>
            <a:r>
              <a:rPr lang="ru-RU" dirty="0" smtClean="0">
                <a:solidFill>
                  <a:srgbClr val="4D7620"/>
                </a:solidFill>
                <a:effectLst/>
              </a:rPr>
              <a:t>.</a:t>
            </a:r>
            <a:endParaRPr lang="ru-RU" dirty="0">
              <a:solidFill>
                <a:srgbClr val="4D7620"/>
              </a:solidFill>
              <a:effectLst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ru-RU" sz="2400" dirty="0" smtClean="0">
                <a:solidFill>
                  <a:srgbClr val="4D7620"/>
                </a:solidFill>
                <a:latin typeface="Times New Roman" pitchFamily="18" charset="0"/>
                <a:cs typeface="Times New Roman" pitchFamily="18" charset="0"/>
              </a:rPr>
              <a:t>Проведение опытов;</a:t>
            </a:r>
          </a:p>
          <a:p>
            <a:r>
              <a:rPr lang="ru-RU" sz="2400" dirty="0" smtClean="0">
                <a:solidFill>
                  <a:srgbClr val="4D7620"/>
                </a:solidFill>
                <a:latin typeface="Times New Roman" pitchFamily="18" charset="0"/>
                <a:cs typeface="Times New Roman" pitchFamily="18" charset="0"/>
              </a:rPr>
              <a:t>Заполнение дневника опытов.</a:t>
            </a:r>
            <a:endParaRPr lang="ru-RU" sz="2400" dirty="0">
              <a:solidFill>
                <a:srgbClr val="4D762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Содержимое 7" descr="IMG_0120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6072198" y="1428736"/>
            <a:ext cx="2800344" cy="23574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IMG_004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71538" y="2786059"/>
            <a:ext cx="2190765" cy="16430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IMG_003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857620" y="2643182"/>
            <a:ext cx="2143140" cy="2857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 descr="PICT3840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976946" y="4000504"/>
            <a:ext cx="2857521" cy="23574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2014-03-13 19-07-13_0020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929322" y="1071546"/>
            <a:ext cx="2991918" cy="56300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4D7620"/>
                </a:solidFill>
                <a:latin typeface="Times New Roman" pitchFamily="18" charset="0"/>
                <a:cs typeface="Times New Roman" pitchFamily="18" charset="0"/>
              </a:rPr>
              <a:t>Основной этап</a:t>
            </a:r>
            <a:r>
              <a:rPr lang="ru-RU" sz="3600" dirty="0" smtClean="0">
                <a:solidFill>
                  <a:srgbClr val="4D762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solidFill>
                  <a:srgbClr val="4D762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solidFill>
                  <a:srgbClr val="4D7620"/>
                </a:solidFill>
                <a:latin typeface="Times New Roman" pitchFamily="18" charset="0"/>
                <a:cs typeface="Times New Roman" pitchFamily="18" charset="0"/>
              </a:rPr>
              <a:t>Совместная деятельность с родителями</a:t>
            </a:r>
            <a:r>
              <a:rPr lang="ru-RU" dirty="0" smtClean="0">
                <a:solidFill>
                  <a:srgbClr val="4D762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rgbClr val="4D762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ru-RU" sz="2400" dirty="0" smtClean="0">
                <a:solidFill>
                  <a:srgbClr val="4D7620"/>
                </a:solidFill>
                <a:latin typeface="Times New Roman" pitchFamily="18" charset="0"/>
                <a:cs typeface="Times New Roman" pitchFamily="18" charset="0"/>
              </a:rPr>
              <a:t>Проведение выставок поделок из природного материала;</a:t>
            </a:r>
          </a:p>
          <a:p>
            <a:r>
              <a:rPr lang="ru-RU" sz="2400" dirty="0" smtClean="0">
                <a:solidFill>
                  <a:srgbClr val="4D7620"/>
                </a:solidFill>
                <a:latin typeface="Times New Roman" pitchFamily="18" charset="0"/>
                <a:cs typeface="Times New Roman" pitchFamily="18" charset="0"/>
              </a:rPr>
              <a:t>Устное творчество детей и родителей.</a:t>
            </a:r>
            <a:endParaRPr lang="ru-RU" sz="2400" dirty="0">
              <a:solidFill>
                <a:srgbClr val="4D762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2014-03-13 19-11-08_002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85918" y="3429000"/>
            <a:ext cx="3857652" cy="32925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4D7620"/>
                </a:solidFill>
                <a:effectLst/>
                <a:latin typeface="Times New Roman" pitchFamily="18" charset="0"/>
                <a:cs typeface="Times New Roman" pitchFamily="18" charset="0"/>
              </a:rPr>
              <a:t>Заключительный этап</a:t>
            </a:r>
            <a:r>
              <a:rPr lang="ru-RU" sz="3600" dirty="0" smtClean="0">
                <a:solidFill>
                  <a:srgbClr val="4D762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solidFill>
                  <a:srgbClr val="4D762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solidFill>
                  <a:srgbClr val="4D7620"/>
                </a:solidFill>
                <a:effectLst/>
                <a:latin typeface="Times New Roman" pitchFamily="18" charset="0"/>
                <a:cs typeface="Times New Roman" pitchFamily="18" charset="0"/>
              </a:rPr>
              <a:t>Обобщающий.</a:t>
            </a:r>
            <a:endParaRPr lang="ru-RU" sz="3600" dirty="0">
              <a:solidFill>
                <a:srgbClr val="4D762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ru-RU" sz="2400" dirty="0" smtClean="0">
                <a:solidFill>
                  <a:srgbClr val="4D7620"/>
                </a:solidFill>
                <a:latin typeface="Times New Roman" pitchFamily="18" charset="0"/>
                <a:cs typeface="Times New Roman" pitchFamily="18" charset="0"/>
              </a:rPr>
              <a:t>Оформление альбомов детских работ;</a:t>
            </a:r>
          </a:p>
          <a:p>
            <a:r>
              <a:rPr lang="ru-RU" sz="2400" dirty="0" smtClean="0">
                <a:solidFill>
                  <a:srgbClr val="4D7620"/>
                </a:solidFill>
                <a:latin typeface="Times New Roman" pitchFamily="18" charset="0"/>
                <a:cs typeface="Times New Roman" pitchFamily="18" charset="0"/>
              </a:rPr>
              <a:t>Создание альбомов: «Лекарственные растения», «Семена и растения». </a:t>
            </a:r>
          </a:p>
          <a:p>
            <a:r>
              <a:rPr lang="ru-RU" sz="2400" dirty="0" smtClean="0">
                <a:solidFill>
                  <a:srgbClr val="4D7620"/>
                </a:solidFill>
                <a:latin typeface="Times New Roman" pitchFamily="18" charset="0"/>
                <a:cs typeface="Times New Roman" pitchFamily="18" charset="0"/>
              </a:rPr>
              <a:t>Интеллектуальная викторина «Юный эколог».</a:t>
            </a:r>
            <a:endParaRPr lang="ru-RU" sz="2400" dirty="0">
              <a:solidFill>
                <a:srgbClr val="4D762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PICT3844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6154551" y="685641"/>
            <a:ext cx="3004968" cy="22537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PICT383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80112" y="2854682"/>
            <a:ext cx="2991276" cy="22434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725157"/>
            <a:ext cx="2683464" cy="20116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Содержимое 17" descr="DSC_046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00100" y="357166"/>
            <a:ext cx="8143931" cy="62151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7" name="Прямоугольник 16"/>
          <p:cNvSpPr/>
          <p:nvPr/>
        </p:nvSpPr>
        <p:spPr>
          <a:xfrm>
            <a:off x="1028060" y="500042"/>
            <a:ext cx="8115940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>
              <a:buNone/>
            </a:pPr>
            <a:r>
              <a:rPr lang="ru-RU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Живая ниточка связала всех навек:</a:t>
            </a:r>
          </a:p>
          <a:p>
            <a:pPr>
              <a:buNone/>
            </a:pPr>
            <a:r>
              <a:rPr lang="ru-RU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Листок, улиточка, Земля и человек </a:t>
            </a:r>
          </a:p>
          <a:p>
            <a:pPr>
              <a:buNone/>
            </a:pPr>
            <a:r>
              <a:rPr lang="ru-RU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Живут на свете, как одна семья</a:t>
            </a:r>
          </a:p>
          <a:p>
            <a:pPr>
              <a:buNone/>
            </a:pPr>
            <a:r>
              <a:rPr lang="ru-RU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Не обойтись земле без муравья</a:t>
            </a:r>
          </a:p>
          <a:p>
            <a:pPr>
              <a:buNone/>
            </a:pPr>
            <a:r>
              <a:rPr lang="ru-RU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Воде без рыбы, лесу – без зверей</a:t>
            </a:r>
          </a:p>
          <a:p>
            <a:pPr>
              <a:buNone/>
            </a:pPr>
            <a:r>
              <a:rPr lang="ru-RU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А человеку без природы всей.</a:t>
            </a:r>
            <a:endParaRPr lang="ru-RU" sz="3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етка">
      <a:dk1>
        <a:sysClr val="windowText" lastClr="000000"/>
      </a:dk1>
      <a:lt1>
        <a:sysClr val="window" lastClr="FFFFFF"/>
      </a:lt1>
      <a:dk2>
        <a:srgbClr val="534949"/>
      </a:dk2>
      <a:lt2>
        <a:srgbClr val="CCD1B9"/>
      </a:lt2>
      <a:accent1>
        <a:srgbClr val="C66951"/>
      </a:accent1>
      <a:accent2>
        <a:srgbClr val="BF974D"/>
      </a:accent2>
      <a:accent3>
        <a:srgbClr val="928B70"/>
      </a:accent3>
      <a:accent4>
        <a:srgbClr val="87706B"/>
      </a:accent4>
      <a:accent5>
        <a:srgbClr val="94734E"/>
      </a:accent5>
      <a:accent6>
        <a:srgbClr val="6F777D"/>
      </a:accent6>
      <a:hlink>
        <a:srgbClr val="CC9900"/>
      </a:hlink>
      <a:folHlink>
        <a:srgbClr val="C0C0C0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468</TotalTime>
  <Words>214</Words>
  <Application>Microsoft Office PowerPoint</Application>
  <PresentationFormat>Экран (4:3)</PresentationFormat>
  <Paragraphs>67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Солнцестояние</vt:lpstr>
      <vt:lpstr>Презентация PowerPoint</vt:lpstr>
      <vt:lpstr>Цель:   Развитие кругозора детей и воспитание любви и уважения к природе родного края. Задачи:   1. Формировать у дошкольников элементарные  представления о жизни растений, их  взаимосвязях в природе.  2.Исследовать функциональные особенности  систем жизнеобеспечения растения.  3.Изучать взаимодействия растений с окружающим миром, выявление пользы и вреда флоры в  ходе наблюдений и бесед.  4.Развивать воображение, творчество, познавательный интерес, мышление,  умение анализировать, сравнивать, обобщать.  5. Наблюдение за выращиванием саженцев.   6. Воспитывать бережное отношение к природным ресурсам. </vt:lpstr>
      <vt:lpstr>Участники проекта:</vt:lpstr>
      <vt:lpstr> </vt:lpstr>
      <vt:lpstr>Презентация PowerPoint</vt:lpstr>
      <vt:lpstr>Подготовительный этап:</vt:lpstr>
      <vt:lpstr>Основной этап Регламентированная деятельность.</vt:lpstr>
      <vt:lpstr>Основной этап Экспериментальная деятельность.</vt:lpstr>
      <vt:lpstr>Основной этап Исследовательская деятельность.</vt:lpstr>
      <vt:lpstr>Основной этап Совместная деятельность с родителями.</vt:lpstr>
      <vt:lpstr>Заключительный этап Обобщающий.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автономное дошкольное образовательное учереждение детский сад №26</dc:title>
  <dc:creator>Юлия</dc:creator>
  <cp:lastModifiedBy>User</cp:lastModifiedBy>
  <cp:revision>49</cp:revision>
  <dcterms:created xsi:type="dcterms:W3CDTF">2014-03-11T15:56:49Z</dcterms:created>
  <dcterms:modified xsi:type="dcterms:W3CDTF">2014-03-14T07:21:07Z</dcterms:modified>
</cp:coreProperties>
</file>